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0" r:id="rId2"/>
    <p:sldId id="310" r:id="rId3"/>
    <p:sldId id="309" r:id="rId4"/>
    <p:sldId id="306" r:id="rId5"/>
    <p:sldId id="307" r:id="rId6"/>
    <p:sldId id="308" r:id="rId7"/>
    <p:sldId id="301" r:id="rId8"/>
    <p:sldId id="302" r:id="rId9"/>
    <p:sldId id="303" r:id="rId10"/>
    <p:sldId id="311" r:id="rId11"/>
    <p:sldId id="304" r:id="rId12"/>
    <p:sldId id="305" r:id="rId13"/>
    <p:sldId id="299" r:id="rId14"/>
    <p:sldId id="298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334" r:id="rId25"/>
    <p:sldId id="294" r:id="rId26"/>
    <p:sldId id="297" r:id="rId27"/>
    <p:sldId id="295" r:id="rId28"/>
    <p:sldId id="332" r:id="rId29"/>
    <p:sldId id="330" r:id="rId30"/>
    <p:sldId id="331" r:id="rId31"/>
    <p:sldId id="333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9" r:id="rId44"/>
    <p:sldId id="323" r:id="rId45"/>
    <p:sldId id="324" r:id="rId46"/>
    <p:sldId id="325" r:id="rId47"/>
    <p:sldId id="326" r:id="rId48"/>
    <p:sldId id="327" r:id="rId4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94671" autoAdjust="0"/>
  </p:normalViewPr>
  <p:slideViewPr>
    <p:cSldViewPr snapToGrid="0">
      <p:cViewPr varScale="1">
        <p:scale>
          <a:sx n="68" d="100"/>
          <a:sy n="68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7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6915-B3C8-4E4B-9642-BEE109588EA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7326F-814C-4D33-9702-C944AFE3B9F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0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57D7314-6855-433D-B6E4-FF4FDC68F8FA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1F96753-293E-450C-807E-607CA968B2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26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36182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917" y="893775"/>
            <a:ext cx="11606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Para a modelação 3D o Autocad oferece um ambiente de trabalho apropriado, designado  </a:t>
            </a:r>
            <a:r>
              <a:rPr lang="pt-P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Modeling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35" y="2393774"/>
            <a:ext cx="8047147" cy="42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842457" y="2202287"/>
            <a:ext cx="1687132" cy="1390919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7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8" y="1291443"/>
            <a:ext cx="11654932" cy="12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383369" y="1291442"/>
            <a:ext cx="1764405" cy="1477515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41" y="3007821"/>
            <a:ext cx="3101260" cy="26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7713169" y="4328483"/>
            <a:ext cx="1137232" cy="217758"/>
          </a:xfrm>
          <a:prstGeom prst="straightConnector1">
            <a:avLst/>
          </a:prstGeom>
          <a:ln w="508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60663" y="4392879"/>
            <a:ext cx="3052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Define um UCS usando 3 pontos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86411" y="4398725"/>
            <a:ext cx="1416677" cy="997523"/>
          </a:xfrm>
          <a:prstGeom prst="straightConnector1">
            <a:avLst/>
          </a:prstGeom>
          <a:ln w="508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75177" y="5240745"/>
            <a:ext cx="350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Alinha o UCS segundo um dado eixo Z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71257" y="4360088"/>
            <a:ext cx="1183581" cy="1757376"/>
          </a:xfrm>
          <a:prstGeom prst="straightConnector1">
            <a:avLst/>
          </a:prstGeom>
          <a:ln w="50800"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54838" y="6230271"/>
            <a:ext cx="350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Define um UCS através de uma mudança de origem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A1C27-663B-4E20-B3EF-80A27828DC86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210CAA-8F5A-4987-97C7-940DA9141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9DF5C0-4A96-4DC6-8667-2A3C9C357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1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94" y="1038174"/>
            <a:ext cx="11606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ícone do UCS ajuda a visualizar como estão posicionados os eixos no sistema de coordenadas corrente: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79" y="2150667"/>
            <a:ext cx="2333625" cy="1190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9169" y="2328919"/>
            <a:ext cx="8636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quadrado na base do ícone indica que o sistema que está a ser utilizado é o WCS; se o quadrado não aparecer o sistema é o UCS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9" y="3790517"/>
            <a:ext cx="2400300" cy="1133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9169" y="4034088"/>
            <a:ext cx="8748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sinal “+” localizado na base indica que o ícone do referencial está localizado na origem do sistema de coordenadas (WCS ou UCS)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78" y="5373217"/>
            <a:ext cx="1005979" cy="10552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609" y="5526018"/>
            <a:ext cx="10032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quando o sistema de coordenadas utilizado estiver a ser visto de cima, os eixos X e Y estão unidos dentro do quadrado da base;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A3326-B87A-415F-874E-4A684FEA9BE9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E02D5-4902-46DA-A56B-F82E302AD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5D6E4A-6479-4E1F-BECD-A5A7A2398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93" y="1289771"/>
            <a:ext cx="1077907" cy="10675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1005" y="1500376"/>
            <a:ext cx="9878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quando o sistema de coordenadas utilizado estiver a ser visto de baixo, os eixos X e Y não estão unidos dentro do quadrado da base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4" y="2803697"/>
            <a:ext cx="1083686" cy="1083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1005" y="3022374"/>
            <a:ext cx="9885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círculo na base do ícone indica que o plano de trabalho (plano XY) está perpendicular à janela de visualização, não sendo recomendado realizar qualquer edição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21" y="4356069"/>
            <a:ext cx="1238250" cy="1009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58" y="5766272"/>
            <a:ext cx="1276940" cy="9106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5541" y="45443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sistema de coordenadas em posição 3D visualizado de cima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5541" y="6036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sistema de coordenadas em posição 3D visualizado de baixo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4B36A-233A-4651-AC7B-CBB099A8B43C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A2F32-FFEB-4ACC-884C-2E89997CE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F31F2B-27E5-4FEE-9F38-7977F9DB9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9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99" y="1412314"/>
            <a:ext cx="9733745" cy="518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662152" y="1412314"/>
            <a:ext cx="643944" cy="442244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558345" y="1565786"/>
            <a:ext cx="2176528" cy="2748637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B966B-5447-45A0-B651-7E46D1158770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93627-FFA8-4D6E-9C4A-2140FC1A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018F9A-2D63-4550-A09D-94E025C56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58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60" y="1192804"/>
            <a:ext cx="10190623" cy="54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5DCAD8-64FF-4348-9E11-844A78289A90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513A8-DB22-4F30-A224-CABF24310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8E6472-2C08-4690-9EAF-5340152A1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05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005179"/>
            <a:ext cx="4834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Criar o dado conforme a figura, sendo que o comprimento da aresta é igual a 10: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055" y="1285503"/>
            <a:ext cx="5123748" cy="5073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51354D-EE7B-4378-80CE-92C72614C718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ECFEB-1F7C-42A5-B188-7150EB11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3D1A9C-8B9F-4B8C-8AF0-B6219115C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8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192804"/>
            <a:ext cx="117454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File+New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RECTANG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first corner point or [Chamfer Elevation Fillet Thickness Width]: 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other corner point or [Area Dimensions Rotation]: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10,10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Select object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base point or [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Displacement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mOde Multiply]: 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0,0,10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View + Orbit + Free Orbit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LINE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first point: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1EE54-EF5A-4EBA-84D5-E00B95087A8B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78EB8-3C68-495D-B968-6A09428F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085DC6-641D-4BC0-A850-4C89213E0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4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819782"/>
            <a:ext cx="1174541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Tools + New UCS + 3Point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origin of UCS or [Face NAmed  Object Previous View World X Y Z Zaxis]: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point on positive portion of X-axis: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point on positive Y portion of the UCS XY plane: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Colocar LINE na diagonal da face onde o texto vai ser colocado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STYLE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font=Swis721BdOulBT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height=5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DTEXT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start point of text or [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Justify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Style]: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Enter an option [Left Center Right Aligned </a:t>
            </a:r>
            <a:r>
              <a:rPr lang="pt-P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Middle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Fil TL TC TR ML MC MR BL BC BR]: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Specify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rotation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angle of text &lt;0&gt;: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Text: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8" y="2097832"/>
            <a:ext cx="2945266" cy="3343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FF1423-7209-495B-A9D5-AC2984A83CB5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E3E0D-4F97-4BE2-8638-47925B530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D6ED4E-1206-46A9-B690-58FE179E4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62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696" y="958971"/>
            <a:ext cx="1174541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Repetir o procedimento para as restantes 5 faces, de acordo com a figura.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19" y="2024032"/>
            <a:ext cx="4327381" cy="4346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8E9C0-C15A-45BE-94BF-048D22CF48DF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540F3-E811-4EEB-889B-D96CFA7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7AB46C-4CBC-482D-A158-A1E9DD4AF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958971"/>
            <a:ext cx="11745411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Aplicar o comando FILLET com raio 1 entre as várias arestas. Para o efeito, é necessário transformar os 2 rectângulos originais em lines utilizando o comando 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EXPLODE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577" y="2493819"/>
            <a:ext cx="4424939" cy="3893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696" y="1974634"/>
            <a:ext cx="62701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FILLET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Mode=Trim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Radius=1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Multiple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Seleccionar as linhas 2 a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0BF4B-EE7C-4E77-9D7D-F28CDB0AF6EB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9DC01-7457-43FD-9BEE-3E15BDC4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31285B-EA9F-49D0-818E-F4DC6C024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7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8" y="1484626"/>
            <a:ext cx="11654932" cy="12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418" y="3334924"/>
            <a:ext cx="11606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Como se pode verificar, o aspecto da Ribon sofreu algumas alterações: continuam disponíveis as funções de desenho (palete Draw) e as funções de alteração do desenho (palete Modify) mas surgiram novas funções.</a:t>
            </a:r>
          </a:p>
        </p:txBody>
      </p:sp>
      <p:sp>
        <p:nvSpPr>
          <p:cNvPr id="2" name="Oval 1"/>
          <p:cNvSpPr/>
          <p:nvPr/>
        </p:nvSpPr>
        <p:spPr>
          <a:xfrm>
            <a:off x="3812146" y="2395471"/>
            <a:ext cx="850006" cy="47651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92557" y="2380444"/>
            <a:ext cx="850006" cy="47651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3EC14B-0E99-4450-AFD2-034189309AA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76D0F-4413-4138-9893-391245791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C82C8F-A02E-4666-86F2-C0DAC1F96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60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227" y="1308634"/>
            <a:ext cx="3175119" cy="4926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696" y="1434670"/>
            <a:ext cx="41416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Criar a cadeira com as dimensões indicadas; aplicar um hatch com o padrão ANGLE (scale=0.01) e com as cores da figura.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73" y="1297068"/>
            <a:ext cx="3504013" cy="4949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638208-E59D-4512-8F65-9AB60BC31985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0CCEE-7FAD-4628-8147-B92734FC8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BB41D3-EF2B-4B97-9B5A-DAB271D92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17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285503"/>
            <a:ext cx="116069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LINE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first point: 0,0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 or [Undo]: 0,0,0.48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[Undo]: @0.46,0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[Close Undo]: @0,0.46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[Close Undo]: @-0.46,0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[Close Undo]: @0,-0.46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 Specify next point or [Close Undo]:Enter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View + Orbit + FreeOrbit</a:t>
            </a:r>
          </a:p>
          <a:p>
            <a:pPr algn="just">
              <a:lnSpc>
                <a:spcPct val="150000"/>
              </a:lnSpc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35" y="1400357"/>
            <a:ext cx="5916309" cy="4479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788106-B20E-4278-ADB7-F8BDA4C330D4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2F30F-4632-4266-8E70-6996D6B9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0384EF-FDFD-4D9D-8218-E56CD500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19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5" y="819782"/>
            <a:ext cx="1160695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Copiar a linha vertical que representa a perna da cadeira para os restantes 3 vértices, repetindo o comando: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COPY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Select objects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Enter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 base point or [Displacement]:</a:t>
            </a:r>
          </a:p>
          <a:p>
            <a:pPr algn="just">
              <a:lnSpc>
                <a:spcPct val="150000"/>
              </a:lnSpc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Desenhar as costas da cadeira: identificar o vértice de coordenadas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planimétricas (0,0) que define a parte  de trás da cadeira: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LINE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first point: identificar ponto (0,0,0.48)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 or [Undo]: @0,0,0.5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 or [Undo]: @0.46,0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next point or [Undo]: identificar o ponto (0.46,0,0.48)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333" y="1371686"/>
            <a:ext cx="2414425" cy="230798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793008"/>
              </p:ext>
            </p:extLst>
          </p:nvPr>
        </p:nvGraphicFramePr>
        <p:xfrm>
          <a:off x="9175557" y="2364059"/>
          <a:ext cx="2510487" cy="415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479040" imgH="5765040" progId="Photoshop.Image.7">
                  <p:embed/>
                </p:oleObj>
              </mc:Choice>
              <mc:Fallback>
                <p:oleObj name="Image" r:id="rId3" imgW="3479040" imgH="57650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75557" y="2364059"/>
                        <a:ext cx="2510487" cy="415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5FF9C0-980B-4D64-9725-99A55E680041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2B60D-3B2E-4C23-A69A-48745CB78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D5FE06-6CFA-40DC-BF9F-2EB9C0E7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837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5" y="1005179"/>
            <a:ext cx="116069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Copiar a linha horizontal: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COPY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Select objects: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Enter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	Specify base point or displacement or [Multiple]: 0,0,-0.2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172" y="1687297"/>
            <a:ext cx="2686050" cy="4295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A3DC0-547F-425C-95B6-A70C928105BD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24FE0-EB29-45A3-AE98-A7FD2EAB6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26D1C-2551-4124-9B39-5BD94A651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205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06478D-0B78-4B00-D4C7-35AF752AB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7" y="1285501"/>
            <a:ext cx="6439594" cy="511639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B3326C1-379E-48E9-BD59-FC65925ACD5E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A95C482-D862-2041-4FC6-06CF336C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3246928C-77A9-3A53-D234-94F61743C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48344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E9EBD865-25A0-44DB-E747-CE6ABC949704}"/>
              </a:ext>
            </a:extLst>
          </p:cNvPr>
          <p:cNvSpPr/>
          <p:nvPr/>
        </p:nvSpPr>
        <p:spPr>
          <a:xfrm>
            <a:off x="7346799" y="1427650"/>
            <a:ext cx="40902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/>
              <a:t>Desenhe a 3D o sólido representado na figura (incluindo as anotações). Apresente o resultado final dividindo a área gráfica em dois viewports, o da esquerda com vista top e o da direita com vista SW Isometric.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9350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394" y="1197396"/>
            <a:ext cx="58129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Entre o Cairo e Assuão, a margem ocidental do Nilo conserva mais de 60 pirâmides construídas entre 2700 e 1750 A.C.; a 10 km de Saqqara, o faraó Snefru mandou erguer uma enorme </a:t>
            </a:r>
            <a:r>
              <a:rPr lang="pt-P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pirâmide de base quadrangular com 189 m de lado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cuja altura deve ter atingido os 102 m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conhecida actualmente como </a:t>
            </a:r>
            <a:r>
              <a:rPr lang="pt-PT" sz="2000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pirâmide romboidal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267" y="1317014"/>
            <a:ext cx="5628422" cy="2988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5045" y="4420561"/>
            <a:ext cx="11714253" cy="1888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Os arqueólogos têm sugerido que durante a construção, </a:t>
            </a:r>
            <a:r>
              <a:rPr lang="pt-P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ao ser alcançada metade da altura prevista para o caso de uma pirâmide regular (todas as 8 arestas  com igual comprimento)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o ângulo de inclinação da pirâmide tenha sido reduzido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pelo arquitecto para tentar diminuir o volume imenso de esforço sobre as paredes das câmaras internas que, acredita-se, poderiam estar a apresentar rachaduras.</a:t>
            </a:r>
            <a:endParaRPr lang="pt-PT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0F3BE-FC78-437A-B82D-BD295D1F5AC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54F87-9C5E-46FD-AE61-8957CAA7E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D313CE-9F3A-430C-8F36-F2BA3C2FC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1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2169" y="1754957"/>
            <a:ext cx="7195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Desenhe a pirâmide em 3D, definindo um layer para a pirâmide romboidal e outro para a pirâmide regular (apenas a parte superior), ambos com a cor 51; o tipo de traço da pirâmide romboidal é contínuo e o tipo de traço da pirâmide regular é o ACADISO02W100. Aplique um hatch às paredes da pirâmide romboidal com o padrão AR-BRSTD com escala 0.05.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CD225-FECA-4ACA-85A4-6CC73AB4A64D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7109D-E95E-4C37-9FB0-52A95B6D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4B34A3-390A-4CFC-AA88-CC389DF3A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9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3311" y="1661532"/>
            <a:ext cx="1862254" cy="1750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03311" y="1661532"/>
            <a:ext cx="1862254" cy="175074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8075" y="3486039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189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8075" y="2167570"/>
            <a:ext cx="29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33945" y="71809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79" y="2090053"/>
            <a:ext cx="5577666" cy="7067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03311" y="6225863"/>
            <a:ext cx="1862254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65565" y="4475122"/>
            <a:ext cx="0" cy="175074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03311" y="4475122"/>
            <a:ext cx="1862254" cy="1750741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1680" y="4946070"/>
            <a:ext cx="89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189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22719" y="53154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8075" y="6345382"/>
            <a:ext cx="71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h/2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57" y="4681147"/>
            <a:ext cx="5559877" cy="10035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4182" y="1981200"/>
            <a:ext cx="225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em planta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8043" y="4933736"/>
            <a:ext cx="225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corte vertical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676DA-0862-48CB-B1ED-AC90ECEB22D8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C1648-C970-4970-A8BE-E5E8E95CB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EEF388-99BF-4908-A889-07C9E51D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9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125E2-B956-4515-AB1E-2BB37893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8" y="1285503"/>
            <a:ext cx="6025857" cy="2814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946C5D-534D-453F-809C-BC98831A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59" y="1670106"/>
            <a:ext cx="5295900" cy="4552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A7DA38-EB90-4743-AE90-D226FE9A04A8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BAE77-1C02-433A-BFD0-915B21FBA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957DAF-BF29-4105-93E7-A641BAFA2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05290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851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05D615-39FE-46DB-B307-611F819D0BB2}"/>
              </a:ext>
            </a:extLst>
          </p:cNvPr>
          <p:cNvSpPr txBox="1"/>
          <p:nvPr/>
        </p:nvSpPr>
        <p:spPr>
          <a:xfrm>
            <a:off x="154700" y="1022326"/>
            <a:ext cx="11500339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Torre de Controlo de Tráfego Marítimo do Tejo, em Algés, tem a forma de um prisma rectangular oblíquo, com 40 metros de altura, base com 13 metros </a:t>
            </a:r>
            <a:r>
              <a:rPr lang="pt-P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19 metros</a:t>
            </a: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uma inclinação de 75º em relação à horizontal, para sul (o rumo da direcção do lado menor é igual a 59 º) 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large tower next to a body of water&#10;&#10;Description automatically generated">
            <a:extLst>
              <a:ext uri="{FF2B5EF4-FFF2-40B4-BE49-F238E27FC236}">
                <a16:creationId xmlns:a16="http://schemas.microsoft.com/office/drawing/2014/main" id="{558FA88A-CFA1-43EB-8013-A4FD30E1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90" y="3072051"/>
            <a:ext cx="3821848" cy="2951695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2DA0C78F-AF7D-47B9-BC62-46819ACE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43" y="3068985"/>
            <a:ext cx="2674837" cy="2954761"/>
          </a:xfrm>
          <a:prstGeom prst="rect">
            <a:avLst/>
          </a:prstGeom>
        </p:spPr>
      </p:pic>
      <p:pic>
        <p:nvPicPr>
          <p:cNvPr id="19" name="Picture 18" descr="Chart, box and whisker chart&#10;&#10;Description automatically generated">
            <a:extLst>
              <a:ext uri="{FF2B5EF4-FFF2-40B4-BE49-F238E27FC236}">
                <a16:creationId xmlns:a16="http://schemas.microsoft.com/office/drawing/2014/main" id="{7717E774-4C12-496D-9BA3-CC87788D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36" y="3068985"/>
            <a:ext cx="1585345" cy="2928857"/>
          </a:xfrm>
          <a:prstGeom prst="rect">
            <a:avLst/>
          </a:prstGeom>
        </p:spPr>
      </p:pic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ECEF11-107B-4EBC-9E02-62140D487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83" y="3072052"/>
            <a:ext cx="2481892" cy="29516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059711F-EE8E-4490-8713-09CC843CCD91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278691-7114-40F7-97C0-AF70BA48B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813E71-5098-4031-88EE-A83E20631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8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192804"/>
            <a:ext cx="116069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Quando se passa da modelação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para a modelação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é necessário considerar, para além dos eixos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, o eixo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No entanto, a área gráfica na qual se desenha continua bidimensional, sempre o plano XY do referencial associada à vista activa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Como se considera uma terceira dimensão, é necessário acrescentar uma terceira coordenada; normalmente utilizam-se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coordenadas cartesianas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, embora nalguns casos seja mais prático utilizar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coordenadas cilíndricas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coordenadas esféricas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, tanto 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como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F8DC5-E59C-4288-9A5B-5E96DAC9F49E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C031A-88F3-446A-AF09-3C8DAE0DD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6770B7-74F5-4C16-8F6C-A3692D56A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02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8F721-5AB7-4A85-81B2-9AC8E462B0C7}"/>
              </a:ext>
            </a:extLst>
          </p:cNvPr>
          <p:cNvSpPr txBox="1"/>
          <p:nvPr/>
        </p:nvSpPr>
        <p:spPr>
          <a:xfrm>
            <a:off x="261257" y="966674"/>
            <a:ext cx="11644604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 a construção 3D da torre.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fachada principal está dividida em três partes, sendo a parte superior revestida a vidro, suportada por uma caixilharia quadrada com 1 metro de lado. Aplique uma padronização conveniente (cross hatch) para representar essa caixilharia.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parte intermédia da fachada principal  (o limite inferior alinhado pelo topo das portas) utilize o parâmetro fill para representar o revestimento, de cor encarnada.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Construa uma biblioteca de células contendo a célula tijolo, de cor branca, constituída por dois tijolos sobrepostos (cada tijolo tem 0.30 m de comprimento e 0.15 m de altura). Na fachada principal da torre padronize a parte inferior junto à base (o limite superior alinhado pelo topo das portas) com a célula tijolo.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endParaRPr lang="pt-P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pt-P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fachada principal (figura d) tem 3 portas quadradas igualmente espaçadas e 2 janelas, conforme indicado na figura. Utilizando as medidas indicadas em metros (valores medidos sobre a fachada), complete a fachada principal, definindo as portas e janelas como shapes (altere o parâmetro fill para opaco), com WT=0, CO=0, LC=0, LV=10.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r>
              <a:rPr lang="pt-P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Coloque uma antena cilindrica no centro do telhado (altura da antena=10 m, diâmetro da antena=0.1 m).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66702E3-8BFF-4767-A11D-E0A7E4FB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84" y="4427473"/>
            <a:ext cx="790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ADCBB-0D72-493D-9C79-BFAA860A156A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674C48-DAEE-425A-878F-2B329A38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59C412-3861-4456-9C57-7DA74E59A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480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49A50-8529-4189-B185-B4FD0179D938}"/>
              </a:ext>
            </a:extLst>
          </p:cNvPr>
          <p:cNvSpPr txBox="1"/>
          <p:nvPr/>
        </p:nvSpPr>
        <p:spPr>
          <a:xfrm>
            <a:off x="306998" y="1030444"/>
            <a:ext cx="11681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Represente a 3D a construção indicada nas figuras seguintes. As 2 portas têm as mesmas dimensões.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E321E-1B93-4DBF-9DB9-585AE21CDE2F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7175C-3556-44B6-986C-76E30C8E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03B5DA-799A-47C3-A63B-251EC4E3C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10520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12290" name="Picture 1">
            <a:extLst>
              <a:ext uri="{FF2B5EF4-FFF2-40B4-BE49-F238E27FC236}">
                <a16:creationId xmlns:a16="http://schemas.microsoft.com/office/drawing/2014/main" id="{E1B7A2BC-E3FA-491C-97B6-655A17AD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38" y="4182244"/>
            <a:ext cx="1784145" cy="25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">
            <a:extLst>
              <a:ext uri="{FF2B5EF4-FFF2-40B4-BE49-F238E27FC236}">
                <a16:creationId xmlns:a16="http://schemas.microsoft.com/office/drawing/2014/main" id="{1034755B-4D2D-425A-AF8B-97F3566C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29" y="4166410"/>
            <a:ext cx="2530706" cy="25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>
            <a:extLst>
              <a:ext uri="{FF2B5EF4-FFF2-40B4-BE49-F238E27FC236}">
                <a16:creationId xmlns:a16="http://schemas.microsoft.com/office/drawing/2014/main" id="{CFAC4B57-8842-4E0E-AAAF-67228C15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3" y="1517740"/>
            <a:ext cx="3200936" cy="25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>
            <a:extLst>
              <a:ext uri="{FF2B5EF4-FFF2-40B4-BE49-F238E27FC236}">
                <a16:creationId xmlns:a16="http://schemas.microsoft.com/office/drawing/2014/main" id="{38C98B4F-7E6D-4C15-BAFF-7E702DC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21" y="1920077"/>
            <a:ext cx="3200936" cy="36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>
            <a:extLst>
              <a:ext uri="{FF2B5EF4-FFF2-40B4-BE49-F238E27FC236}">
                <a16:creationId xmlns:a16="http://schemas.microsoft.com/office/drawing/2014/main" id="{47606442-D08E-434F-ACED-788E5C42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98" y="1517740"/>
            <a:ext cx="2934769" cy="25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62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448" y="1828521"/>
            <a:ext cx="3986140" cy="3619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024" y="1505356"/>
            <a:ext cx="74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Construa o modelo 3D da casa supondo que o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comprimento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é igual a </a:t>
            </a:r>
            <a:r>
              <a:rPr lang="pt-P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largura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é igual a </a:t>
            </a:r>
            <a:r>
              <a:rPr lang="pt-P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altura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é igual a </a:t>
            </a:r>
            <a:r>
              <a:rPr lang="pt-P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 Inclua o telhado com 2 águas.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025" y="2320818"/>
            <a:ext cx="7248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Vamos supor que se pretendia definir um plano auxiliar para representar a fachada principal onde se usassem apenas as coordenadas X e Y para completar o desenho, ou seja, não se pretendia usar a coordenada Z (tal como seria o caso do referencial global WCS, onde cada ponto da fachada principal teria coordenadas (x,0,z), onde embora o y sendo sempre nulo, teria que constar para o distinguir do z). 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Para facilitar o desenho, vão ser utilizadas 2 janelas (viewports). Como por defeito </a:t>
            </a:r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cada janela tem o seu UCS específico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 convém alterar o valor da variável UCSVP de 1 para 0  (caso em que todas as janelas têm o mesmo UCS), </a:t>
            </a:r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antes da abertura das janelas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023" y="5400726"/>
            <a:ext cx="7404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UCSVP &lt;1&gt;: 0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(manter o mesmo UCS em todas as janelas)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8F2A57-E7B6-4B00-9E30-49826B7DE686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C8CB9-6413-49F5-A36C-8A432621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9A1A51-7DFF-43D4-9F11-E6C9DFFB0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176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1459797"/>
            <a:ext cx="116069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RECTANGLE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(construir a base da casa)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first corner point or [Chamfer/ Elevation/Fillet/Thicness/Width]: Ponto origem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other corner point or [Area/Dimensions/Rotation]; @6,5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(valores de x e y no referencial WCS)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ZOOM EXTENTS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UCS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(criar um referencial com origem no canto inferior esquerdo da casa)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Current ucs name: *WORLD*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origin of UCS or [Face/Named/Object/Previous/View/World/X/Y/Z/Zaxis]: Ponto origem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point on X-axis or &lt;accept&gt;: Enter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VPORTS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(abrir 2 vistas)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Two: vertical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DDVPOINT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(seleccionar janela lado direito; definir ponto de vista em perspectiva nesta janela)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222º=ângulo a partir do eixo X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35º=ângulo a partir do plano XY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8BDCF-81B4-4FA1-AF15-FEB8A87528AA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83575-A5BD-4830-9017-17F3A6A95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423D5E-6DBF-4ECE-8393-90F3F70FE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6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97" y="1005179"/>
            <a:ext cx="11606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UCS </a:t>
            </a: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(gravar este referencial)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Current ucs name: *NO NAME*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origin of UCS or [Face/Named/Object/Previous/View/World/X/Y/Z/Zaxis]: Named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Enter an option [Restore/Save/Delete ?]: Save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Enter name to save current UCS or [?]? Ref_base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7262" y="2851838"/>
            <a:ext cx="4303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: permite criar um UCS alinhado com uma face pertencente a um sólido</a:t>
            </a:r>
          </a:p>
          <a:p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Named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: permite atribuir um nome ao UCS actual, activar ou apagar um UCS</a:t>
            </a:r>
          </a:p>
          <a:p>
            <a:r>
              <a:rPr lang="pt-PT" u="sng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: permite criar um UCS com base na entidade a indicar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85" y="2851838"/>
            <a:ext cx="3020367" cy="3042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340" y="2851837"/>
            <a:ext cx="2976625" cy="3042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09532-A7CD-4DC0-B148-97FFF4D189A3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0FA99-20D6-4962-B819-961A7279A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32E839-A233-4788-B0B6-B3C3FEA67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49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997" y="1005179"/>
            <a:ext cx="11606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UCS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Current ucs name: *Ref_base_casa*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origin of UCS or [Face/Named/Object/Previous/View/World/X/Y/Z/Zaxis]: X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Specify rotation angle about X axis &lt;90&gt;: Enter	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Gravar este UCM como Ref_fachada_principal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501615"/>
              </p:ext>
            </p:extLst>
          </p:nvPr>
        </p:nvGraphicFramePr>
        <p:xfrm>
          <a:off x="5282781" y="3144644"/>
          <a:ext cx="3133186" cy="318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685360" imgH="8850600" progId="Photoshop.Image.7">
                  <p:embed/>
                </p:oleObj>
              </mc:Choice>
              <mc:Fallback>
                <p:oleObj name="Image" r:id="rId2" imgW="8685360" imgH="88506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2781" y="3144644"/>
                        <a:ext cx="3133186" cy="3183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239" y="3144644"/>
            <a:ext cx="3300077" cy="3183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AA431E-A87F-459D-AC6E-E69F39A97E04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7CC78-DBE9-4E3C-8DF8-F5DBE9D5D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7BE6BD-6C17-44EA-9EE9-B477AF3DB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415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5997" y="1005179"/>
            <a:ext cx="116069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F10 (polar on)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Line (apanhar o canto inferior esquerdo da fachada principal)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3 (apontar para cima)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6 (apontar para a direita)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3 (apontar para baixo)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sair do comando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Explode (transformar o rectângulo numa polilinha)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OFFSET (desenhar a porta copiando as linhas verticais que limitam a fachada principal  2.5 m para dentro)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OFFSET (copiar o topo da fachada principal 0.8 m para baixo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TRIM 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Command: OFFSET (copiar a base da fachada principal 0.8 m para cima, para definir zona a colocar hatch)</a:t>
            </a:r>
          </a:p>
          <a:p>
            <a:pPr algn="just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36F78-285D-4D7F-B4B9-DB64A25F6718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4E043-A5E1-4A0A-92CC-BD442EAD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3967C4-7ECC-43CC-8CB2-D3A6BA59C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19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8" y="1192804"/>
            <a:ext cx="3720743" cy="365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46" y="2509023"/>
            <a:ext cx="3999991" cy="339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216" y="3236894"/>
            <a:ext cx="3394733" cy="3462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3087" y="1028370"/>
            <a:ext cx="7759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As janelas são quadradas com 0.8 m de lado, estando centradas com as fachadas.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 raio das janelas do telhado é igual a 0.5 m, centradas.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Padrão do telhado: ZIGZAG, encarnado,0.05.</a:t>
            </a:r>
          </a:p>
          <a:p>
            <a:pPr algn="just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Padrão da parede: AR-B816C, branco, 0.001.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D4F85-2E65-41C9-A95A-ABD9F7C3E1EC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7236-6F15-4E1F-B9D9-904210115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ED76E4-355F-4169-8731-CB8490B2B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32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277" y="1444595"/>
            <a:ext cx="5289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Colocação da chaminé: definir, por exemplo no plano da base da casa, o limite de implantação da chaminé (vista top); utilizar o comando BOX para criar um paralelipípedo com base igual ao limite acabado de definir e com a altura pretendida. Chamar o comando SLICE para “cortar” a parte da chaminé abaixo do plano do telhado.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70658"/>
              </p:ext>
            </p:extLst>
          </p:nvPr>
        </p:nvGraphicFramePr>
        <p:xfrm>
          <a:off x="6287740" y="1444595"/>
          <a:ext cx="5635209" cy="503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304480" imgH="7441200" progId="Photoshop.Image.7">
                  <p:embed/>
                </p:oleObj>
              </mc:Choice>
              <mc:Fallback>
                <p:oleObj name="Image" r:id="rId2" imgW="8304480" imgH="74412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7740" y="1444595"/>
                        <a:ext cx="5635209" cy="5035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FB39D9-14A5-4569-BD7D-3D5FB63B5CE9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93DA0-5475-48F5-ADC4-08BC9F9C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B2DEFC-F766-4A92-ABF5-D652B63FB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502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98" y="1564284"/>
            <a:ext cx="5794160" cy="4702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0857" y="1118399"/>
            <a:ext cx="5502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Voltando ao </a:t>
            </a:r>
            <a:r>
              <a:rPr lang="pt-PT" sz="2000">
                <a:latin typeface="Calibri" panose="020F0502020204030204" pitchFamily="34" charset="0"/>
                <a:cs typeface="Calibri" panose="020F0502020204030204" pitchFamily="34" charset="0"/>
              </a:rPr>
              <a:t>ficheiro planta-de-casa-1.dwg construído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na aula 7, “apagar” todos os layers com excepção do layer paredes1.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654" y="2508793"/>
            <a:ext cx="3986498" cy="3569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A15C4-ED1B-4E68-9663-FD1C7AC6CB5F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29023-C6F5-41D8-8528-7C9BC8763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1CA84C-47EB-4A2B-8AD6-7FA091AFA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42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931332"/>
            <a:ext cx="116069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Coordenadas cartesianas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 X,Y,Z</a:t>
            </a:r>
          </a:p>
          <a:p>
            <a:pPr algn="just">
              <a:lnSpc>
                <a:spcPct val="150000"/>
              </a:lnSpc>
            </a:pPr>
            <a:r>
              <a:rPr lang="pt-P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Coordenadas cilíndricas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 distância&lt;ângulo,altura</a:t>
            </a:r>
          </a:p>
          <a:p>
            <a:pPr algn="just">
              <a:lnSpc>
                <a:spcPct val="150000"/>
              </a:lnSpc>
            </a:pPr>
            <a:r>
              <a:rPr lang="pt-PT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Coordenadas esféricas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: distância&lt;ângulo1&lt;ângulo2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96" y="3316689"/>
            <a:ext cx="3649709" cy="3039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52" y="3316689"/>
            <a:ext cx="3463637" cy="3074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288" y="3316689"/>
            <a:ext cx="3897430" cy="30395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0350DB-6E92-4389-8E98-F7F98393E66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56565-52CA-4E1B-8461-4A79783A6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091E94-07C8-468A-8E08-BF3CD4AFF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051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97" y="1084945"/>
            <a:ext cx="1160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Usando o comando 3DORBIT (ou fazendo SHIFT+pressão na roda do rato), obter uma vista inclinada.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28" y="1657520"/>
            <a:ext cx="4610100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28" y="4586200"/>
            <a:ext cx="4610100" cy="1755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094" y="3669204"/>
            <a:ext cx="1160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Seleccionar todos os elementos e chamar a caixa de propriedades (botão do lado direito do rato ou CTRL+1).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241C6-8688-4CFC-9AA4-447C2512E953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F754B-0BA1-415A-A2EA-02EBEED3D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856347-6027-4392-808D-3C7986623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04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19948"/>
              </p:ext>
            </p:extLst>
          </p:nvPr>
        </p:nvGraphicFramePr>
        <p:xfrm>
          <a:off x="7102123" y="1127166"/>
          <a:ext cx="4622421" cy="288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8285480" imgH="11428560" progId="Photoshop.Image.7">
                  <p:embed/>
                </p:oleObj>
              </mc:Choice>
              <mc:Fallback>
                <p:oleObj name="Image" r:id="rId2" imgW="18285480" imgH="114285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02123" y="1127166"/>
                        <a:ext cx="4622421" cy="288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998" y="1490008"/>
            <a:ext cx="6491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Alterar o valor de Thickness para 2.9, correspondente à altura das paredes: todos as entidades visíveis sobem esse valor. Chamando o comando HIDE, é possível visualizar o modelo sem linhas invisíveis (desde que o estilo de visualização esteja em modo 2D wireframe.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6A04A-BB0F-4F2C-80B6-736E36F8F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123" y="4126046"/>
            <a:ext cx="4622421" cy="259884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F25274-F178-49B1-B0C6-EE460FD156D9}"/>
              </a:ext>
            </a:extLst>
          </p:cNvPr>
          <p:cNvSpPr/>
          <p:nvPr/>
        </p:nvSpPr>
        <p:spPr>
          <a:xfrm>
            <a:off x="7151474" y="1975835"/>
            <a:ext cx="646771" cy="331833"/>
          </a:xfrm>
          <a:prstGeom prst="ellipse">
            <a:avLst/>
          </a:prstGeom>
          <a:solidFill>
            <a:srgbClr val="00206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0E7835-55D1-444C-A65D-749C031B0097}"/>
              </a:ext>
            </a:extLst>
          </p:cNvPr>
          <p:cNvSpPr/>
          <p:nvPr/>
        </p:nvSpPr>
        <p:spPr>
          <a:xfrm>
            <a:off x="7856324" y="4126046"/>
            <a:ext cx="646771" cy="331833"/>
          </a:xfrm>
          <a:prstGeom prst="ellipse">
            <a:avLst/>
          </a:prstGeom>
          <a:solidFill>
            <a:srgbClr val="00206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CE46D-B5B1-4F0A-815D-216039420249}"/>
              </a:ext>
            </a:extLst>
          </p:cNvPr>
          <p:cNvSpPr txBox="1"/>
          <p:nvPr/>
        </p:nvSpPr>
        <p:spPr>
          <a:xfrm>
            <a:off x="203200" y="3407166"/>
            <a:ext cx="660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 comando ELEV permite a definição da cota do plano de trabalho e do Z activo para as entidades que sejam desenhadas: </a:t>
            </a: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Command: ELEV</a:t>
            </a: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Specify new default elevation &lt;0.0000&gt;:  </a:t>
            </a: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cota do novo plano de trabalho</a:t>
            </a: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Specify new default thickness &lt;0.0000&gt;: </a:t>
            </a:r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cota activa, contada a partir da cota do plano</a:t>
            </a: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A499E-D670-4598-9024-BA21C4E97359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F4CDE-0089-486F-A582-4EBC8D0B1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85101C-C39C-459F-A4AC-684164FCB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728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998" y="1647465"/>
            <a:ext cx="4912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Activando os layers das paredes e das janelas, sendo o layer activo o das janelas, chamar o comando ELEV com 0.0 e 0.9; com o comando LINE, seleccionar os cantos de cada janela fazendo snap para os mesmos pontos das paredes, sendo geradas paredes com 0.9 de altura contados a partir da cota 0.</a:t>
            </a:r>
          </a:p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Repetir o comando ELEV com 2.9 e -0.7; neste caso, com o comando LINE seleccionar os cantos de cada janela  na cota 2.9 sendo geradas paredes com 0.7 de altura para baixo.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1B1B8-A6FD-4C58-8B0C-DC15D1D6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870" y="1878962"/>
            <a:ext cx="5590044" cy="37432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809690-8B3F-4D42-871F-C631115E84D5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358EE-6FC7-4AB6-8113-C3AA647E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9682F4-234E-4BAB-9387-6C63F4F80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019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A370E-9D79-43E6-8219-C878D3F5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40" y="1298390"/>
            <a:ext cx="4981575" cy="2962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7FB6E-34C5-4AC3-9889-FC85BD514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87" y="1298390"/>
            <a:ext cx="4609870" cy="5126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77E77-D267-4EC2-8C34-086E0116D114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A0DB2-CE70-4A84-9DAF-F104E0353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17198F-6A22-4F34-A1BF-923613F44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97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21" y="1613621"/>
            <a:ext cx="7007370" cy="4743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373E44-6591-4DB3-B8D0-CECB88E084B9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25DF7-4408-45D0-832E-BC73DD4D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81811A-603A-4BB6-BAF0-C52175E99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24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3" y="1828798"/>
            <a:ext cx="6233440" cy="410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49" y="2104591"/>
            <a:ext cx="5029200" cy="3590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A251FC-3C93-4EE9-8AEE-9A1E7367A7F6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2CDBB-7EAD-4433-A064-AB23A03E5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1E8962-F14F-4E97-808C-B858CCF1B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4846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9" y="1565564"/>
            <a:ext cx="5540560" cy="5003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2" y="1771866"/>
            <a:ext cx="5400675" cy="4591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CC986-11F8-4C3D-AC36-1C81BABC0061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BD942-418B-4847-B6BE-3711275D4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001CB9-153B-42FC-B72C-11262B0BA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9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187161"/>
            <a:ext cx="4762500" cy="5314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C9BC4F-3DF9-46EF-B4AB-14991353722B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64264-3FFF-462D-8B2B-94B4D37EC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C1A8F6-4B9F-42A0-8FAE-BB38E67B3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03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05" y="1645723"/>
            <a:ext cx="8766290" cy="4376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AB161D-1DE1-4AB0-B672-D4DA1FDB66B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D8DB1-BA91-4B6B-8D2E-4B086CB90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D79F6-B3D1-46D9-AB93-94FFFA63F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696" y="931332"/>
            <a:ext cx="116069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Um referencial contém a definição de um plano de trabalho, com uma origem e direcções X e Y específicas e com o eixo Z ortogonal ao plano XY.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49108-A298-462A-86EE-9CCC52173BF1}"/>
              </a:ext>
            </a:extLst>
          </p:cNvPr>
          <p:cNvSpPr txBox="1"/>
          <p:nvPr/>
        </p:nvSpPr>
        <p:spPr>
          <a:xfrm>
            <a:off x="208695" y="2249513"/>
            <a:ext cx="1160695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O AutoCAD possui um referencial fixo (global) designado por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WCS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(World Coordinate System) e é neste referencial que o programa regista as coordenadas dos objectos do desenho.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CFB58-D99D-4FDB-BB5F-B7A698501A36}"/>
              </a:ext>
            </a:extLst>
          </p:cNvPr>
          <p:cNvSpPr txBox="1"/>
          <p:nvPr/>
        </p:nvSpPr>
        <p:spPr>
          <a:xfrm>
            <a:off x="192903" y="4114046"/>
            <a:ext cx="11606951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A utilização de outros referenciais </a:t>
            </a:r>
            <a:r>
              <a:rPr lang="pt-P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(UCS)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(User </a:t>
            </a:r>
            <a:r>
              <a:rPr lang="pt-P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) é essencial para a modelação 3D, pois para se desenhar num dado plano, esse plano tem que coincidir com o plano da área gráfica, razão pela qual é necessário frequentemente alterar o plano de trabalho XY.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B08E6-7CB6-471D-86C3-65EEA0CBB702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91B418-6C38-4DAA-8680-43EBEE78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A344950-39AC-4B2F-9439-F4AEE5167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6120" y="1388532"/>
            <a:ext cx="88126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cs typeface="Calibri" panose="020F0502020204030204" pitchFamily="34" charset="0"/>
              </a:rPr>
              <a:t>No AutoCAD é possível criar múltiplos sistemas de coordenadas e de gravar as respectivas características para posterior utilização; no caso de se utilizarem diferentes janelas, cada uma pode ter um referencial distinto, sendo as operações de introdução de coordenadas e de visualização efectuadas relativamente ao sistema de coordenadas da janela activa.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A50D35-C297-42DF-884A-EB60513F9090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A7A4E-A31F-44A6-AB9D-8FF1B702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2AB573-2B68-4C17-8227-7B8468EE8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8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94" y="1027485"/>
            <a:ext cx="11392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sistema WCS, </a:t>
            </a:r>
            <a:r>
              <a:rPr lang="pt-P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Coordinate System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, é o sistema fixo e global com o qual estamos acostumados a trabalhar: a direção dos eixos X e Y é indicada no ícone localizado no canto inferior esquerdo da área gráfica.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26620"/>
              </p:ext>
            </p:extLst>
          </p:nvPr>
        </p:nvGraphicFramePr>
        <p:xfrm>
          <a:off x="8316874" y="2768062"/>
          <a:ext cx="3550037" cy="135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574600" imgH="2120400" progId="Photoshop.Image.7">
                  <p:embed/>
                </p:oleObj>
              </mc:Choice>
              <mc:Fallback>
                <p:oleObj name="Image" r:id="rId2" imgW="5574600" imgH="2120400" progId="Photoshop.Image.7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6874" y="2768062"/>
                        <a:ext cx="3550037" cy="135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616" y="2612799"/>
            <a:ext cx="1721144" cy="18036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3695" y="4786123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AutoCAD é um programa que funciona vectorialmente, ou seja, cada ponto na área gráfica corresponde a um vector com a origem em X=0 e Y=0, com determinado comprimento e um ângulo com relação ao eixo X, apontando para a posição do ponto. </a:t>
            </a: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A área de trabalho mostra (por default) sempre o primeiro quadrante, ou seja, a parte do plano onde X e Y que são positivos.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4" y="2612799"/>
            <a:ext cx="5572930" cy="180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B1F32-DF56-4EBD-8984-38F324804C6C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9894E-1730-4227-A4D1-BAF295FAE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FBC45E-0D28-4804-8B7B-15BCBA957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95" y="1185967"/>
            <a:ext cx="116069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UCS, </a:t>
            </a:r>
            <a:r>
              <a:rPr lang="pt-P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Coordinate System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, é o sistema móvel e local definido pelo utilizador em que os eixos X, Y e Z podem assumir qualquer direcção, sendo a origem definida pela intersecção dos eixos, ortogonais entre si e respeitando a regra da mão direita. </a:t>
            </a:r>
          </a:p>
          <a:p>
            <a:pPr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http://1.bp.blogspot.com/_T8zQU7yqILw/Sl5Fv09V6OI/AAAAAAAACJA/pOwJcfHNlPU/s400/1111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9" y="2707345"/>
            <a:ext cx="2450601" cy="198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470" y="2732910"/>
            <a:ext cx="3356743" cy="1959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2192" y="4978423"/>
            <a:ext cx="761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Diferentes UCS criados para desenho nas fachadas e telhado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947" y="2732910"/>
            <a:ext cx="2987645" cy="1975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303A60-614D-43C2-9266-7DF1E320C462}"/>
              </a:ext>
            </a:extLst>
          </p:cNvPr>
          <p:cNvSpPr/>
          <p:nvPr/>
        </p:nvSpPr>
        <p:spPr>
          <a:xfrm>
            <a:off x="315998" y="5088681"/>
            <a:ext cx="11606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O UCS pode ter qualquer origem e é um Sistema de Coordenadas do Utilizador que permite definir diferentes planos de trabalho (XY) de acordo com a necessidade do desenho. É possível empregar vários UCS’s num determinado desenho.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8EAD4-7866-440E-B156-ADADAB940B4E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8DA0D-BD95-4A65-9551-845D9C07A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394DCE-B423-45D0-8A60-ED5A30DA1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4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918" y="1005655"/>
            <a:ext cx="115879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</a:rPr>
              <a:t>É POSSÍVEL DEFINIR UM UCS POR QUALQUER UMA DAS SEGUINTES FORMAS:</a:t>
            </a:r>
          </a:p>
          <a:p>
            <a:pPr>
              <a:lnSpc>
                <a:spcPct val="150000"/>
              </a:lnSpc>
            </a:pPr>
            <a:endParaRPr lang="pt-PT" sz="2400" dirty="0"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pt-PT" sz="2400" dirty="0">
                <a:latin typeface="Calibri" panose="020F0502020204030204" pitchFamily="34" charset="0"/>
              </a:rPr>
              <a:t>DEFINIR UMA NOVA ORIGEM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r>
              <a:rPr lang="pt-PT" sz="2400" dirty="0">
                <a:latin typeface="Calibri" panose="020F0502020204030204" pitchFamily="34" charset="0"/>
              </a:rPr>
              <a:t>ALINHAR OS EIXOS COM UM DADO OBJECTO.</a:t>
            </a:r>
          </a:p>
          <a:p>
            <a:pPr marL="457200" indent="-457200">
              <a:lnSpc>
                <a:spcPct val="150000"/>
              </a:lnSpc>
              <a:buAutoNum type="alphaUcParenR"/>
            </a:pPr>
            <a:endParaRPr lang="pt-PT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</a:rPr>
              <a:t>UMA VEZ DEFINIDO E UTILIZADO UM UCS, PODE SER GUARDADO E REUTILIZADO MAIS TARDE, APAGADO OU FAZE-LO COINCIDENTE COM O WCS.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A560F-BD3E-423E-96D8-6E6E41BF4D34}"/>
              </a:ext>
            </a:extLst>
          </p:cNvPr>
          <p:cNvSpPr txBox="1"/>
          <p:nvPr/>
        </p:nvSpPr>
        <p:spPr>
          <a:xfrm>
            <a:off x="496304" y="238696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5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9B9D6-F757-45E5-BCA6-03C9FCDB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707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339A37-BBCF-432F-A102-3B8D3B096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77831"/>
              </p:ext>
            </p:extLst>
          </p:nvPr>
        </p:nvGraphicFramePr>
        <p:xfrm>
          <a:off x="292525" y="145998"/>
          <a:ext cx="11695558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558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50060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22100</TotalTime>
  <Words>3292</Words>
  <Application>Microsoft Office PowerPoint</Application>
  <PresentationFormat>Ecrã Panorâmico</PresentationFormat>
  <Paragraphs>293</Paragraphs>
  <Slides>48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Wingdings 3</vt:lpstr>
      <vt:lpstr>Slice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 AUTOCAD  É um CAD (Computer Aided Design), ou seja, desenho auxiliado por computador, cujo objetivo é auxiliar o projectista ou desenhador na elaboração de plantas ou esquemas técnicos, fornecendo ferramentas de construção de elementos gráficos vectoriais (pontos, linhas, arcos, polígonos, etc) num ambiente  digital.</dc:title>
  <dc:creator>João Manuel Calvão Rodrigues</dc:creator>
  <cp:lastModifiedBy>João Manuel Calvão Rodrigues</cp:lastModifiedBy>
  <cp:revision>308</cp:revision>
  <cp:lastPrinted>2017-11-10T15:44:13Z</cp:lastPrinted>
  <dcterms:created xsi:type="dcterms:W3CDTF">2016-07-19T09:10:19Z</dcterms:created>
  <dcterms:modified xsi:type="dcterms:W3CDTF">2023-10-18T17:30:05Z</dcterms:modified>
</cp:coreProperties>
</file>